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5" r:id="rId10"/>
    <p:sldId id="267" r:id="rId11"/>
    <p:sldId id="268" r:id="rId12"/>
    <p:sldId id="269" r:id="rId13"/>
    <p:sldId id="270" r:id="rId14"/>
    <p:sldId id="273" r:id="rId15"/>
    <p:sldId id="274" r:id="rId16"/>
    <p:sldId id="275" r:id="rId17"/>
    <p:sldId id="277" r:id="rId18"/>
    <p:sldId id="271" r:id="rId19"/>
    <p:sldId id="272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1C592D-69E7-5941-AD47-8AF3BFC6046A}" v="20" dt="2022-01-23T21:29:27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82"/>
    <p:restoredTop sz="94694"/>
  </p:normalViewPr>
  <p:slideViewPr>
    <p:cSldViewPr snapToGrid="0" snapToObjects="1">
      <p:cViewPr varScale="1">
        <p:scale>
          <a:sx n="97" d="100"/>
          <a:sy n="97" d="100"/>
        </p:scale>
        <p:origin x="22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8776E8-F4F6-4837-BF8F-CEBD6C833C2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301EA0B-2DDB-4E7F-96FC-3BED5658F20A}">
      <dgm:prSet/>
      <dgm:spPr/>
      <dgm:t>
        <a:bodyPr/>
        <a:lstStyle/>
        <a:p>
          <a:r>
            <a:rPr lang="en-US"/>
            <a:t>Cell Phone Evolution</a:t>
          </a:r>
        </a:p>
      </dgm:t>
    </dgm:pt>
    <dgm:pt modelId="{ADDEA27B-A6B8-4C02-97BC-3E3BF77188F2}" type="parTrans" cxnId="{8B393E35-6B23-45B5-AD06-93625755539B}">
      <dgm:prSet/>
      <dgm:spPr/>
      <dgm:t>
        <a:bodyPr/>
        <a:lstStyle/>
        <a:p>
          <a:endParaRPr lang="en-US"/>
        </a:p>
      </dgm:t>
    </dgm:pt>
    <dgm:pt modelId="{9D3C3D33-78F7-4947-B4DC-F0C6526CF4FB}" type="sibTrans" cxnId="{8B393E35-6B23-45B5-AD06-93625755539B}">
      <dgm:prSet/>
      <dgm:spPr/>
      <dgm:t>
        <a:bodyPr/>
        <a:lstStyle/>
        <a:p>
          <a:endParaRPr lang="en-US"/>
        </a:p>
      </dgm:t>
    </dgm:pt>
    <dgm:pt modelId="{2649B826-5750-42D3-B080-6AE9520F2A90}">
      <dgm:prSet/>
      <dgm:spPr/>
      <dgm:t>
        <a:bodyPr/>
        <a:lstStyle/>
        <a:p>
          <a:r>
            <a:rPr lang="en-US"/>
            <a:t>Customers and Manufacturers Need Smart Decisions</a:t>
          </a:r>
        </a:p>
      </dgm:t>
    </dgm:pt>
    <dgm:pt modelId="{728372C2-E677-4DCE-9FB0-31EFFC1CF853}" type="parTrans" cxnId="{C827D79F-1F09-4669-86FA-EEB86E529C1F}">
      <dgm:prSet/>
      <dgm:spPr/>
      <dgm:t>
        <a:bodyPr/>
        <a:lstStyle/>
        <a:p>
          <a:endParaRPr lang="en-US"/>
        </a:p>
      </dgm:t>
    </dgm:pt>
    <dgm:pt modelId="{ADE7A088-06E9-45FB-B553-39FA2C5ECDCC}" type="sibTrans" cxnId="{C827D79F-1F09-4669-86FA-EEB86E529C1F}">
      <dgm:prSet/>
      <dgm:spPr/>
      <dgm:t>
        <a:bodyPr/>
        <a:lstStyle/>
        <a:p>
          <a:endParaRPr lang="en-US"/>
        </a:p>
      </dgm:t>
    </dgm:pt>
    <dgm:pt modelId="{B3789C79-10AF-45C4-A020-9C678BF04454}">
      <dgm:prSet/>
      <dgm:spPr/>
      <dgm:t>
        <a:bodyPr/>
        <a:lstStyle/>
        <a:p>
          <a:r>
            <a:rPr lang="en-US"/>
            <a:t>Best Value</a:t>
          </a:r>
        </a:p>
      </dgm:t>
    </dgm:pt>
    <dgm:pt modelId="{F79C9866-70E0-4FFC-B9BC-553D6610D097}" type="parTrans" cxnId="{9D2D3BD2-8732-41EA-AA71-44C614F1A082}">
      <dgm:prSet/>
      <dgm:spPr/>
      <dgm:t>
        <a:bodyPr/>
        <a:lstStyle/>
        <a:p>
          <a:endParaRPr lang="en-US"/>
        </a:p>
      </dgm:t>
    </dgm:pt>
    <dgm:pt modelId="{BA3E7BFC-B52A-49FC-85C1-2C8FBBBC47BC}" type="sibTrans" cxnId="{9D2D3BD2-8732-41EA-AA71-44C614F1A082}">
      <dgm:prSet/>
      <dgm:spPr/>
      <dgm:t>
        <a:bodyPr/>
        <a:lstStyle/>
        <a:p>
          <a:endParaRPr lang="en-US"/>
        </a:p>
      </dgm:t>
    </dgm:pt>
    <dgm:pt modelId="{638EFB55-D869-9C4A-9631-980D87377E6F}" type="pres">
      <dgm:prSet presAssocID="{668776E8-F4F6-4837-BF8F-CEBD6C833C29}" presName="linear" presStyleCnt="0">
        <dgm:presLayoutVars>
          <dgm:animLvl val="lvl"/>
          <dgm:resizeHandles val="exact"/>
        </dgm:presLayoutVars>
      </dgm:prSet>
      <dgm:spPr/>
    </dgm:pt>
    <dgm:pt modelId="{60F683C6-D722-EC41-B0B6-AEBEBE008659}" type="pres">
      <dgm:prSet presAssocID="{5301EA0B-2DDB-4E7F-96FC-3BED5658F20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E91853C-3A0A-2D49-A53A-40626D0BEB21}" type="pres">
      <dgm:prSet presAssocID="{9D3C3D33-78F7-4947-B4DC-F0C6526CF4FB}" presName="spacer" presStyleCnt="0"/>
      <dgm:spPr/>
    </dgm:pt>
    <dgm:pt modelId="{D681CEBC-D682-7E41-ABAD-38553E9BCBBB}" type="pres">
      <dgm:prSet presAssocID="{2649B826-5750-42D3-B080-6AE9520F2A9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C239ABD-3990-F64B-B0BA-A94DA9934C4C}" type="pres">
      <dgm:prSet presAssocID="{ADE7A088-06E9-45FB-B553-39FA2C5ECDCC}" presName="spacer" presStyleCnt="0"/>
      <dgm:spPr/>
    </dgm:pt>
    <dgm:pt modelId="{A0569329-BC76-FA46-A47F-60DC0B6AECA1}" type="pres">
      <dgm:prSet presAssocID="{B3789C79-10AF-45C4-A020-9C678BF0445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B393E35-6B23-45B5-AD06-93625755539B}" srcId="{668776E8-F4F6-4837-BF8F-CEBD6C833C29}" destId="{5301EA0B-2DDB-4E7F-96FC-3BED5658F20A}" srcOrd="0" destOrd="0" parTransId="{ADDEA27B-A6B8-4C02-97BC-3E3BF77188F2}" sibTransId="{9D3C3D33-78F7-4947-B4DC-F0C6526CF4FB}"/>
    <dgm:cxn modelId="{8AE3F451-096E-414C-B954-0E5596F906FB}" type="presOf" srcId="{B3789C79-10AF-45C4-A020-9C678BF04454}" destId="{A0569329-BC76-FA46-A47F-60DC0B6AECA1}" srcOrd="0" destOrd="0" presId="urn:microsoft.com/office/officeart/2005/8/layout/vList2"/>
    <dgm:cxn modelId="{FFF9C57E-3EC7-FB42-AB2E-FC407FB5B92D}" type="presOf" srcId="{2649B826-5750-42D3-B080-6AE9520F2A90}" destId="{D681CEBC-D682-7E41-ABAD-38553E9BCBBB}" srcOrd="0" destOrd="0" presId="urn:microsoft.com/office/officeart/2005/8/layout/vList2"/>
    <dgm:cxn modelId="{5ACA4780-07C6-5442-B409-BF446E37E611}" type="presOf" srcId="{5301EA0B-2DDB-4E7F-96FC-3BED5658F20A}" destId="{60F683C6-D722-EC41-B0B6-AEBEBE008659}" srcOrd="0" destOrd="0" presId="urn:microsoft.com/office/officeart/2005/8/layout/vList2"/>
    <dgm:cxn modelId="{96CB2C8B-C798-AB4A-9C8C-A9E10F4D090F}" type="presOf" srcId="{668776E8-F4F6-4837-BF8F-CEBD6C833C29}" destId="{638EFB55-D869-9C4A-9631-980D87377E6F}" srcOrd="0" destOrd="0" presId="urn:microsoft.com/office/officeart/2005/8/layout/vList2"/>
    <dgm:cxn modelId="{C827D79F-1F09-4669-86FA-EEB86E529C1F}" srcId="{668776E8-F4F6-4837-BF8F-CEBD6C833C29}" destId="{2649B826-5750-42D3-B080-6AE9520F2A90}" srcOrd="1" destOrd="0" parTransId="{728372C2-E677-4DCE-9FB0-31EFFC1CF853}" sibTransId="{ADE7A088-06E9-45FB-B553-39FA2C5ECDCC}"/>
    <dgm:cxn modelId="{9D2D3BD2-8732-41EA-AA71-44C614F1A082}" srcId="{668776E8-F4F6-4837-BF8F-CEBD6C833C29}" destId="{B3789C79-10AF-45C4-A020-9C678BF04454}" srcOrd="2" destOrd="0" parTransId="{F79C9866-70E0-4FFC-B9BC-553D6610D097}" sibTransId="{BA3E7BFC-B52A-49FC-85C1-2C8FBBBC47BC}"/>
    <dgm:cxn modelId="{80CE0DF5-B083-1845-A6DB-9D086F94E181}" type="presParOf" srcId="{638EFB55-D869-9C4A-9631-980D87377E6F}" destId="{60F683C6-D722-EC41-B0B6-AEBEBE008659}" srcOrd="0" destOrd="0" presId="urn:microsoft.com/office/officeart/2005/8/layout/vList2"/>
    <dgm:cxn modelId="{5EA2BED0-EC49-3D40-A816-3DC2DE67BC8C}" type="presParOf" srcId="{638EFB55-D869-9C4A-9631-980D87377E6F}" destId="{5E91853C-3A0A-2D49-A53A-40626D0BEB21}" srcOrd="1" destOrd="0" presId="urn:microsoft.com/office/officeart/2005/8/layout/vList2"/>
    <dgm:cxn modelId="{91624CA1-1B67-1543-B8DC-D498F8D257F0}" type="presParOf" srcId="{638EFB55-D869-9C4A-9631-980D87377E6F}" destId="{D681CEBC-D682-7E41-ABAD-38553E9BCBBB}" srcOrd="2" destOrd="0" presId="urn:microsoft.com/office/officeart/2005/8/layout/vList2"/>
    <dgm:cxn modelId="{5E2DA319-2387-A04E-B442-44719BDA8336}" type="presParOf" srcId="{638EFB55-D869-9C4A-9631-980D87377E6F}" destId="{3C239ABD-3990-F64B-B0BA-A94DA9934C4C}" srcOrd="3" destOrd="0" presId="urn:microsoft.com/office/officeart/2005/8/layout/vList2"/>
    <dgm:cxn modelId="{8677CB80-BA61-EA45-83B5-29A78678233C}" type="presParOf" srcId="{638EFB55-D869-9C4A-9631-980D87377E6F}" destId="{A0569329-BC76-FA46-A47F-60DC0B6AECA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F683C6-D722-EC41-B0B6-AEBEBE008659}">
      <dsp:nvSpPr>
        <dsp:cNvPr id="0" name=""/>
        <dsp:cNvSpPr/>
      </dsp:nvSpPr>
      <dsp:spPr>
        <a:xfrm>
          <a:off x="0" y="216778"/>
          <a:ext cx="6253721" cy="14698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Cell Phone Evolution</a:t>
          </a:r>
        </a:p>
      </dsp:txBody>
      <dsp:txXfrm>
        <a:off x="71751" y="288529"/>
        <a:ext cx="6110219" cy="1326328"/>
      </dsp:txXfrm>
    </dsp:sp>
    <dsp:sp modelId="{D681CEBC-D682-7E41-ABAD-38553E9BCBBB}">
      <dsp:nvSpPr>
        <dsp:cNvPr id="0" name=""/>
        <dsp:cNvSpPr/>
      </dsp:nvSpPr>
      <dsp:spPr>
        <a:xfrm>
          <a:off x="0" y="1793169"/>
          <a:ext cx="6253721" cy="146983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Customers and Manufacturers Need Smart Decisions</a:t>
          </a:r>
        </a:p>
      </dsp:txBody>
      <dsp:txXfrm>
        <a:off x="71751" y="1864920"/>
        <a:ext cx="6110219" cy="1326328"/>
      </dsp:txXfrm>
    </dsp:sp>
    <dsp:sp modelId="{A0569329-BC76-FA46-A47F-60DC0B6AECA1}">
      <dsp:nvSpPr>
        <dsp:cNvPr id="0" name=""/>
        <dsp:cNvSpPr/>
      </dsp:nvSpPr>
      <dsp:spPr>
        <a:xfrm>
          <a:off x="0" y="3369560"/>
          <a:ext cx="6253721" cy="146983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Best Value</a:t>
          </a:r>
        </a:p>
      </dsp:txBody>
      <dsp:txXfrm>
        <a:off x="71751" y="3441311"/>
        <a:ext cx="6110219" cy="1326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D5746-222D-664D-99FF-C8E1631E1B30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C9B3E-082A-0A40-AF95-059EF9B86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4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C9B3E-082A-0A40-AF95-059EF9B86E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91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1F6AB-EBE8-E444-9FA0-568017AAE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044728-3BAE-7143-9A58-C2D22A837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492E2-2802-5A4E-BF48-501A6D9A4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FE1D5-9D74-0445-B0FF-A029F1354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0F594-9F28-7249-964D-7D43ABBB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2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342C-456D-0F4A-B587-1D0097400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DF3014-8613-FE43-9D48-6893711C2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F9FF2-927D-6446-A6BD-CA5DC9914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806FC-91AE-A146-B5CD-7AD22A79D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AD0E1-0D8D-734F-A319-F412CF62E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36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22C0AF-DEF4-B24B-8BD3-FF7AD6F636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C0C51-F367-DE48-B9C8-2BB066EBD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2440A-79A1-CA42-8CC1-F562F002B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529E8-A9F3-A848-BAC4-60FD5526E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8B63D-938E-284F-BC8D-A14B99CA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8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2954-B59B-874F-834D-9D1487A3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A1A41-2122-D143-ADFC-98AB9DC74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648EF-D534-0C49-80B9-3D8FA2363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AC88C-A45D-9944-9B50-2A69B650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16CD4-D693-3F4A-806F-1DF9CBDE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87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C31C-B30B-2D4F-BC4B-D67A6AA86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5A6FB-986F-5B42-A56B-AFA30B927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AECFA-2B44-5A4A-8C4F-7D8F0E82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894B2-6B69-F244-A108-25992021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192D0-7B09-4242-A2D3-3ED1BD1A1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6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169E-51AB-CE47-A696-B3EB9555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7B84A-24C5-BC44-8D25-6B07D35B5C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2A6B8-9C0F-C74C-92BF-60FB5D1AB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96F1B-39CB-B94B-A98D-296FDFCB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02C5F-09AF-5C4E-8D17-2E0A72676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30F6F-5CAA-D24E-B16B-BE8DF2FF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3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ABC47-30E9-4643-9682-395463A0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2D441-3EEA-7142-85B8-2D6A6F435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CBC12-45DA-BD4F-8603-CE8B5F94F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75DB4-7658-274D-AE80-DDA74B2A3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7E0BBE-8D10-3F44-ADBA-A510C38609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7C8D6E-990C-C742-BAF8-F4753C789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834F0-52C6-0B42-9BAB-3349D9274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431ECA-5895-FF43-BB0F-F36A8460E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58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53831-81C4-C34B-A6CE-82CB8E090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2906BF-1EC2-8F42-95DE-4C4B7A3A0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C3F8C-A2B5-AF40-AA73-3C18A426B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AC77E-ED25-344E-8983-9A9DE4FD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61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457334-3D90-4048-B985-E55F5D2D1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EC1718-5E32-244C-B862-30B895A83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2EF4C-95F3-F148-A976-CDA3C6556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37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A4BE-7799-A24C-89F5-145037EA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EFDF-0606-FF4E-B3B8-8E6ACDBA5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05DBD-98B4-004E-892E-A0A9BEAF1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CB019-9C37-884E-8EBD-D87FFEF4E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A04F4-C20F-7843-8EA6-D71D86E4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9CE09-0224-EB4A-96FC-86147B81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00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EE800-E415-E344-9350-F3BD6DCDE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958E64-695E-0342-9092-9D6BF0C14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4C2E1-E65E-0840-8199-87DA21375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5140A-C865-5941-B1F9-3DAEF624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01519-80A5-F249-BB3A-63D2777C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0074D-3B67-4C47-B882-A15FDFAA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15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2AEB49-94D9-A746-9EED-F42004FF1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A74A2-A9D7-484C-AA92-1115FC2A5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937A6-4D27-1B41-817F-12663E1CC9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2BA26-369D-FD40-8424-9393AA0F2E84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5B370-FB80-B24E-A5AE-CD6842277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A24DF-14C9-F34A-877C-885398796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908C9-7707-AA45-BB04-CDE795F5F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3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calendar-png/download/15227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9418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/3.0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iabhishekofficial/mobile-price-classification" TargetMode="External"/><Relationship Id="rId3" Type="http://schemas.openxmlformats.org/officeDocument/2006/relationships/hyperlink" Target="https://techjury.net/blog/how-much-time-does-the-average-american-spend-on-their-phone/#gref" TargetMode="External"/><Relationship Id="rId7" Type="http://schemas.openxmlformats.org/officeDocument/2006/relationships/hyperlink" Target="https://www.androidauthority.com/how-smartphone-prices-have-changed-1134574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pulse.com/article/2019/10/01/how-gen-z-millennials-are-discovering-music-on-social-media-in-2-charts/" TargetMode="External"/><Relationship Id="rId5" Type="http://schemas.openxmlformats.org/officeDocument/2006/relationships/hyperlink" Target="https://www.researchgate.net/publication/331398317_Developing_Artificial_Neural_Network_for_Predicting_Mobile_Phone_Price_Range" TargetMode="External"/><Relationship Id="rId4" Type="http://schemas.openxmlformats.org/officeDocument/2006/relationships/hyperlink" Target="https://medium.com/@Nivitus./mobile-price-prediction-using-machine-learning-fa9cab6fb24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83F6-2401-FD40-B0FD-CF1845B6C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700" dirty="0" err="1"/>
              <a:t>gd</a:t>
            </a:r>
            <a:endParaRPr lang="en-US" sz="3700" dirty="0"/>
          </a:p>
        </p:txBody>
      </p:sp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rson holding smartphone">
            <a:extLst>
              <a:ext uri="{FF2B5EF4-FFF2-40B4-BE49-F238E27FC236}">
                <a16:creationId xmlns:a16="http://schemas.microsoft.com/office/drawing/2014/main" id="{45007063-1871-6D49-9107-E5E7ECD1B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2" t="9091" r="5233"/>
          <a:stretch/>
        </p:blipFill>
        <p:spPr>
          <a:xfrm>
            <a:off x="3523488" y="43014"/>
            <a:ext cx="8668512" cy="6857990"/>
          </a:xfrm>
          <a:prstGeom prst="rect">
            <a:avLst/>
          </a:prstGeom>
        </p:spPr>
      </p:pic>
      <p:sp>
        <p:nvSpPr>
          <p:cNvPr id="1033" name="Rectangle 7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Rectangle 7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35354-D3E9-0943-ABD2-55D1645E7946}"/>
              </a:ext>
            </a:extLst>
          </p:cNvPr>
          <p:cNvSpPr txBox="1"/>
          <p:nvPr/>
        </p:nvSpPr>
        <p:spPr>
          <a:xfrm>
            <a:off x="481029" y="4658497"/>
            <a:ext cx="3720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Analysis of Cell Phone Features and Their Relationship With Pricing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2DAB9-BD1A-E24E-8D1A-07E092D95815}"/>
              </a:ext>
            </a:extLst>
          </p:cNvPr>
          <p:cNvSpPr txBox="1"/>
          <p:nvPr/>
        </p:nvSpPr>
        <p:spPr>
          <a:xfrm>
            <a:off x="579148" y="2810289"/>
            <a:ext cx="3583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New Phone. Who’s This?</a:t>
            </a:r>
          </a:p>
        </p:txBody>
      </p:sp>
    </p:spTree>
    <p:extLst>
      <p:ext uri="{BB962C8B-B14F-4D97-AF65-F5344CB8AC3E}">
        <p14:creationId xmlns:p14="http://schemas.microsoft.com/office/powerpoint/2010/main" val="2154289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Price Range and Clock Speed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Hypothesis: Higher Priced Phones Have Lower Clock Speed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Low Prices = slower speed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Other Prices Are Similar Speeds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6257A4F-9CBF-4448-9CDE-BA7928F55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22" y="1006071"/>
            <a:ext cx="6460685" cy="48458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2554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Price Range and Clock Speed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Hypothesis: Higher RAM = More Processors and Expensive Phone</a:t>
            </a:r>
          </a:p>
          <a:p>
            <a:r>
              <a:rPr lang="en-US" sz="2400" dirty="0">
                <a:solidFill>
                  <a:schemeClr val="bg1"/>
                </a:solidFill>
              </a:rPr>
              <a:t>Visualization Shows No Relationship Between RAM and Processor Count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higher the prices, the more RAM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5F07CAE-77B3-A34A-88FC-7D00F5485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205" y="812725"/>
            <a:ext cx="6681411" cy="5082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021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Price Range and Touc</a:t>
            </a:r>
            <a:r>
              <a:rPr lang="en-US" sz="3600" dirty="0">
                <a:solidFill>
                  <a:schemeClr val="bg1"/>
                </a:solidFill>
              </a:rPr>
              <a:t>h Screen Capability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Hypothesis: Touch Screen = Expensive Phone</a:t>
            </a:r>
          </a:p>
          <a:p>
            <a:r>
              <a:rPr lang="en-US" sz="2400" dirty="0">
                <a:solidFill>
                  <a:schemeClr val="bg1"/>
                </a:solidFill>
              </a:rPr>
              <a:t>Hypothesis Test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: Price Range and Touch Screen Capability are independent</a:t>
            </a:r>
          </a:p>
          <a:p>
            <a:pPr lvl="1">
              <a:lnSpc>
                <a:spcPct val="70000"/>
              </a:lnSpc>
            </a:pP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: Price Range and Touch Screen Capability are not independent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P-Value: 0.27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Independent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5F9B9B3-8897-D048-A7C6-CDAD2444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537" y="2121763"/>
            <a:ext cx="3382414" cy="312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23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Training and Candidates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Experimental Method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Training Set: 70%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Validation Set: 10%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Test Set: 20%</a:t>
            </a:r>
          </a:p>
          <a:p>
            <a:r>
              <a:rPr lang="en-US" sz="2000" dirty="0">
                <a:solidFill>
                  <a:schemeClr val="bg1"/>
                </a:solidFill>
              </a:rPr>
              <a:t>Accuracy: Best Measurement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Expensive Phone Deters Consumer and Manufacturer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Inexpensive Phone loses profits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Model Chosen: Random Forest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Best Interpretability 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High Accuracy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96287C2C-DA18-224E-B4DE-A20ECF751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049" y="1643449"/>
            <a:ext cx="5276910" cy="307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4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 Importance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Random Access Memory (RAM)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Most Important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Battery life and Pixel Dimensions contribute a lot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Less charging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More Mobility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Dropped Features from Model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Data Speed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Touch Screen Capability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WIFI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Bluetooth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Dual-Sim</a:t>
            </a:r>
          </a:p>
          <a:p>
            <a:pPr lvl="1"/>
            <a:endParaRPr lang="en-US" sz="1200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DCB6DB7-6CED-AF4D-9068-F110CD526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86643"/>
            <a:ext cx="5391912" cy="456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44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Validation Set Test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Accuracy: 89%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Hyperparameter Tuning: </a:t>
            </a:r>
            <a:r>
              <a:rPr lang="en-US" sz="2000" dirty="0" err="1">
                <a:solidFill>
                  <a:schemeClr val="bg1"/>
                </a:solidFill>
              </a:rPr>
              <a:t>GridSearchCV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bootstrap: True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criterion: Entropy</a:t>
            </a:r>
          </a:p>
          <a:p>
            <a:pPr lvl="1"/>
            <a:r>
              <a:rPr lang="en-US" sz="1600" dirty="0" err="1">
                <a:solidFill>
                  <a:schemeClr val="bg1"/>
                </a:solidFill>
              </a:rPr>
              <a:t>max_Depth</a:t>
            </a:r>
            <a:r>
              <a:rPr lang="en-US" sz="1600" dirty="0">
                <a:solidFill>
                  <a:schemeClr val="bg1"/>
                </a:solidFill>
              </a:rPr>
              <a:t>: 10</a:t>
            </a:r>
          </a:p>
          <a:p>
            <a:pPr lvl="1"/>
            <a:r>
              <a:rPr lang="en-US" sz="1600" dirty="0" err="1">
                <a:solidFill>
                  <a:schemeClr val="bg1"/>
                </a:solidFill>
              </a:rPr>
              <a:t>min_samples_split</a:t>
            </a:r>
            <a:r>
              <a:rPr lang="en-US" sz="1600" dirty="0">
                <a:solidFill>
                  <a:schemeClr val="bg1"/>
                </a:solidFill>
              </a:rPr>
              <a:t>: 5</a:t>
            </a:r>
          </a:p>
          <a:p>
            <a:pPr lvl="1"/>
            <a:r>
              <a:rPr lang="en-US" sz="1600" dirty="0" err="1">
                <a:solidFill>
                  <a:schemeClr val="bg1"/>
                </a:solidFill>
              </a:rPr>
              <a:t>n_estimators</a:t>
            </a:r>
            <a:r>
              <a:rPr lang="en-US" sz="1600" dirty="0">
                <a:solidFill>
                  <a:schemeClr val="bg1"/>
                </a:solidFill>
              </a:rPr>
              <a:t>: 500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Precision and Recall Improvement</a:t>
            </a:r>
            <a:endParaRPr lang="en-US" sz="1600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D5DA964-EDFA-FA4A-AFB5-07A063661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976" y="1312750"/>
            <a:ext cx="5012593" cy="2027962"/>
          </a:xfrm>
          <a:prstGeom prst="rect">
            <a:avLst/>
          </a:prstGeom>
        </p:spPr>
      </p:pic>
      <p:pic>
        <p:nvPicPr>
          <p:cNvPr id="8" name="Picture 7" descr="Table, calendar&#10;&#10;Description automatically generated">
            <a:extLst>
              <a:ext uri="{FF2B5EF4-FFF2-40B4-BE49-F238E27FC236}">
                <a16:creationId xmlns:a16="http://schemas.microsoft.com/office/drawing/2014/main" id="{44E743C2-678D-CA4F-A520-F41E2DBAD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627" y="4203508"/>
            <a:ext cx="5567289" cy="21671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492DC6-E773-D64F-91D4-13CB2F6A8306}"/>
              </a:ext>
            </a:extLst>
          </p:cNvPr>
          <p:cNvSpPr txBox="1"/>
          <p:nvPr/>
        </p:nvSpPr>
        <p:spPr>
          <a:xfrm>
            <a:off x="6687670" y="487322"/>
            <a:ext cx="426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Before Hyperparameter Tuning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9D38C-BE75-8249-A27F-A08039BA5F1B}"/>
              </a:ext>
            </a:extLst>
          </p:cNvPr>
          <p:cNvSpPr txBox="1"/>
          <p:nvPr/>
        </p:nvSpPr>
        <p:spPr>
          <a:xfrm>
            <a:off x="6687670" y="3429000"/>
            <a:ext cx="466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After Hyper 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1800219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Final Model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Accuracy Decreased a small amount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Minimal Overfitting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Low Precision/Recall: Below-Avg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F1 score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Class imbalance issue?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Indistinguishable below-avg and above avg?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1C406E6-F204-2D4D-B6C6-BB886527A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092" y="1985238"/>
            <a:ext cx="6334350" cy="253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51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Evaluation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Below average not as accurate</a:t>
            </a:r>
          </a:p>
          <a:p>
            <a:r>
              <a:rPr lang="en-US" sz="2400" dirty="0">
                <a:solidFill>
                  <a:schemeClr val="bg1"/>
                </a:solidFill>
              </a:rPr>
              <a:t>Below Avg and Above Avg mistaken for each other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Too Many Similarities?</a:t>
            </a:r>
            <a:endParaRPr lang="en-US" sz="1600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7CE2171-85CD-F74C-8C37-523DF1387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368" y="1456330"/>
            <a:ext cx="5099222" cy="394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2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Discussion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Timeline Completed </a:t>
            </a:r>
          </a:p>
          <a:p>
            <a:pPr lvl="1" fontAlgn="base"/>
            <a:r>
              <a:rPr lang="en-US" sz="1200" dirty="0">
                <a:solidFill>
                  <a:schemeClr val="bg1"/>
                </a:solidFill>
              </a:rPr>
              <a:t>January 17: Have Proposal Completed</a:t>
            </a:r>
          </a:p>
          <a:p>
            <a:pPr lvl="1" fontAlgn="base"/>
            <a:r>
              <a:rPr lang="en-US" sz="1200" dirty="0">
                <a:solidFill>
                  <a:schemeClr val="bg1"/>
                </a:solidFill>
              </a:rPr>
              <a:t>January 24: Have all data collected</a:t>
            </a:r>
          </a:p>
          <a:p>
            <a:pPr lvl="1" fontAlgn="base"/>
            <a:r>
              <a:rPr lang="en-US" sz="1200" dirty="0">
                <a:solidFill>
                  <a:schemeClr val="bg1"/>
                </a:solidFill>
              </a:rPr>
              <a:t>February 2: Finish Cleaning and Combining Datasets</a:t>
            </a:r>
          </a:p>
          <a:p>
            <a:pPr lvl="1" fontAlgn="base"/>
            <a:r>
              <a:rPr lang="en-US" sz="1200" dirty="0">
                <a:solidFill>
                  <a:schemeClr val="bg1"/>
                </a:solidFill>
              </a:rPr>
              <a:t>February 15: Finish all Preprocessing and Outstanding Visualizations </a:t>
            </a:r>
          </a:p>
          <a:p>
            <a:pPr lvl="1" fontAlgn="base"/>
            <a:r>
              <a:rPr lang="en-US" sz="1200" dirty="0">
                <a:solidFill>
                  <a:schemeClr val="bg1"/>
                </a:solidFill>
              </a:rPr>
              <a:t>February 19: Finish Comparing Potential Models </a:t>
            </a:r>
          </a:p>
          <a:p>
            <a:pPr lvl="1" fontAlgn="base"/>
            <a:r>
              <a:rPr lang="en-US" sz="1200" dirty="0">
                <a:solidFill>
                  <a:schemeClr val="bg1"/>
                </a:solidFill>
              </a:rPr>
              <a:t>February 22: Tune Final Model and Test </a:t>
            </a:r>
          </a:p>
          <a:p>
            <a:pPr lvl="1" fontAlgn="base"/>
            <a:r>
              <a:rPr lang="en-US" sz="1200" dirty="0">
                <a:solidFill>
                  <a:schemeClr val="bg1"/>
                </a:solidFill>
              </a:rPr>
              <a:t>February 27: Submit project with presentation </a:t>
            </a:r>
          </a:p>
          <a:p>
            <a:pPr fontAlgn="base"/>
            <a:r>
              <a:rPr lang="en-US" sz="1800" dirty="0">
                <a:solidFill>
                  <a:schemeClr val="bg1"/>
                </a:solidFill>
              </a:rPr>
              <a:t>Challenge: Time</a:t>
            </a:r>
          </a:p>
          <a:p>
            <a:pPr lvl="1" fontAlgn="base"/>
            <a:r>
              <a:rPr lang="en-US" sz="1200" dirty="0">
                <a:solidFill>
                  <a:schemeClr val="bg1"/>
                </a:solidFill>
              </a:rPr>
              <a:t>Completed within 8 week</a:t>
            </a:r>
          </a:p>
          <a:p>
            <a:pPr lvl="1" fontAlgn="base"/>
            <a:r>
              <a:rPr lang="en-US" sz="1200" dirty="0">
                <a:solidFill>
                  <a:schemeClr val="bg1"/>
                </a:solidFill>
              </a:rPr>
              <a:t>Would like more features</a:t>
            </a:r>
          </a:p>
          <a:p>
            <a:pPr fontAlgn="base"/>
            <a:r>
              <a:rPr lang="en-US" sz="2000" dirty="0">
                <a:solidFill>
                  <a:schemeClr val="bg1"/>
                </a:solidFill>
              </a:rPr>
              <a:t>Future work</a:t>
            </a:r>
          </a:p>
          <a:p>
            <a:pPr lvl="1" fontAlgn="base"/>
            <a:r>
              <a:rPr lang="en-US" sz="1600" dirty="0">
                <a:solidFill>
                  <a:schemeClr val="bg1"/>
                </a:solidFill>
              </a:rPr>
              <a:t>Brand</a:t>
            </a:r>
          </a:p>
          <a:p>
            <a:pPr lvl="1" fontAlgn="base"/>
            <a:r>
              <a:rPr lang="en-US" sz="1600" dirty="0">
                <a:solidFill>
                  <a:schemeClr val="bg1"/>
                </a:solidFill>
              </a:rPr>
              <a:t>Temporal Changes</a:t>
            </a:r>
          </a:p>
          <a:p>
            <a:pPr lvl="1" fontAlgn="base"/>
            <a:r>
              <a:rPr lang="en-US" sz="1600" dirty="0">
                <a:solidFill>
                  <a:schemeClr val="bg1"/>
                </a:solidFill>
              </a:rPr>
              <a:t>Software</a:t>
            </a:r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24924AD9-780E-3A45-9282-28791BD5C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34000" y="-17703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89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9A503ADE-C26B-4F3C-B520-D4B0C700B47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39993319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3468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1">
            <a:extLst>
              <a:ext uri="{FF2B5EF4-FFF2-40B4-BE49-F238E27FC236}">
                <a16:creationId xmlns:a16="http://schemas.microsoft.com/office/drawing/2014/main" id="{4B6ECB93-D7FF-4F09-A8ED-D4588EE7C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6CD40-5AA5-C846-852C-BA87D8A6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Study Cell Phone Features?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9B437-5AA0-ED42-B4B7-05B72D662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76857"/>
            <a:ext cx="5015484" cy="39001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/>
              <a:t>Used by a Majority of People</a:t>
            </a:r>
          </a:p>
          <a:p>
            <a:r>
              <a:rPr lang="en-US" sz="2200" dirty="0"/>
              <a:t>Technological Advances</a:t>
            </a:r>
          </a:p>
          <a:p>
            <a:r>
              <a:rPr lang="en-US" sz="2200" dirty="0"/>
              <a:t>Need to Find Best Value for Phone</a:t>
            </a:r>
          </a:p>
          <a:p>
            <a:pPr lvl="2"/>
            <a:r>
              <a:rPr lang="en-US" sz="1800" dirty="0"/>
              <a:t>Consumer Purchasing Power</a:t>
            </a:r>
          </a:p>
          <a:p>
            <a:pPr lvl="2"/>
            <a:r>
              <a:rPr lang="en-US" sz="1800" dirty="0"/>
              <a:t>Cost to Manufacturers</a:t>
            </a:r>
          </a:p>
          <a:p>
            <a:r>
              <a:rPr lang="en-US" sz="2600" dirty="0"/>
              <a:t>Ability to Change Lives</a:t>
            </a:r>
          </a:p>
          <a:p>
            <a:pPr lvl="1"/>
            <a:r>
              <a:rPr lang="en-US" sz="2200" dirty="0"/>
              <a:t>Lil </a:t>
            </a:r>
            <a:r>
              <a:rPr lang="en-US" sz="2200" dirty="0" err="1"/>
              <a:t>Nas</a:t>
            </a:r>
            <a:r>
              <a:rPr lang="en-US" sz="2200" dirty="0"/>
              <a:t> X and </a:t>
            </a:r>
            <a:r>
              <a:rPr lang="en-US" sz="2200" dirty="0" err="1"/>
              <a:t>Tiktok</a:t>
            </a:r>
            <a:endParaRPr lang="en-US" sz="2200" dirty="0"/>
          </a:p>
          <a:p>
            <a:pPr lvl="1"/>
            <a:endParaRPr lang="en-US" sz="2200" dirty="0"/>
          </a:p>
        </p:txBody>
      </p:sp>
      <p:pic>
        <p:nvPicPr>
          <p:cNvPr id="6" name="Content Placeholder 5" descr="Logo&#10;&#10;Description automatically generated">
            <a:extLst>
              <a:ext uri="{FF2B5EF4-FFF2-40B4-BE49-F238E27FC236}">
                <a16:creationId xmlns:a16="http://schemas.microsoft.com/office/drawing/2014/main" id="{C8101EDD-14F9-E04E-9A96-F0158D2DF3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35" r="1414" b="-3"/>
          <a:stretch/>
        </p:blipFill>
        <p:spPr>
          <a:xfrm>
            <a:off x="6335270" y="2276857"/>
            <a:ext cx="5015484" cy="3900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92712-BB8E-E74E-81D9-0C299725B43F}"/>
              </a:ext>
            </a:extLst>
          </p:cNvPr>
          <p:cNvSpPr txBox="1"/>
          <p:nvPr/>
        </p:nvSpPr>
        <p:spPr>
          <a:xfrm>
            <a:off x="9030888" y="5976908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pngimg.com/download/9418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596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363AD-B0C3-9542-9FFC-7C68AD58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0930C-C53C-6E47-8E38-53852816C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1400" dirty="0"/>
              <a:t> </a:t>
            </a:r>
          </a:p>
          <a:p>
            <a:r>
              <a:rPr lang="en-US" sz="1400" dirty="0"/>
              <a:t>[1]	G., Deyan. (2022, February 6). </a:t>
            </a:r>
            <a:r>
              <a:rPr lang="en-US" sz="1400" i="1" dirty="0"/>
              <a:t>How Much Time Does The Average American Spend on Their Phone in 2022?</a:t>
            </a:r>
            <a:r>
              <a:rPr lang="en-US" sz="1400" dirty="0"/>
              <a:t>. </a:t>
            </a:r>
            <a:r>
              <a:rPr lang="en-US" sz="1400" dirty="0" err="1"/>
              <a:t>Techjury</a:t>
            </a:r>
            <a:r>
              <a:rPr lang="en-US" sz="1400" dirty="0"/>
              <a:t>. </a:t>
            </a:r>
            <a:r>
              <a:rPr lang="en-US" sz="1400" u="sng" dirty="0">
                <a:hlinkClick r:id="rId3"/>
              </a:rPr>
              <a:t>https://techjury.net/blog/how-much-time-does-the-average-american-spend-on-their-phone/#gref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[2]	</a:t>
            </a:r>
            <a:r>
              <a:rPr lang="en-US" sz="1400" dirty="0" err="1"/>
              <a:t>Nivitus</a:t>
            </a:r>
            <a:r>
              <a:rPr lang="en-US" sz="1400" dirty="0"/>
              <a:t>. (2020, July 22). </a:t>
            </a:r>
            <a:r>
              <a:rPr lang="en-US" sz="1400" i="1" dirty="0"/>
              <a:t>Mobile Price Prediction Using Machine Learning.</a:t>
            </a:r>
            <a:r>
              <a:rPr lang="en-US" sz="1400" dirty="0"/>
              <a:t> Medium. </a:t>
            </a:r>
            <a:r>
              <a:rPr lang="en-US" sz="1400" u="sng" dirty="0">
                <a:hlinkClick r:id="rId4"/>
              </a:rPr>
              <a:t>https://medium.com/@Nivitus./mobile-price-prediction-using-machine-learning-fa9cab6fb242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[3]	Al-</a:t>
            </a:r>
            <a:r>
              <a:rPr lang="en-US" sz="1400" dirty="0" err="1"/>
              <a:t>Shawwa</a:t>
            </a:r>
            <a:r>
              <a:rPr lang="en-US" sz="1400" dirty="0"/>
              <a:t>, Mohammed; Abu-Naser, </a:t>
            </a:r>
            <a:r>
              <a:rPr lang="en-US" sz="1400" dirty="0" err="1"/>
              <a:t>Samy</a:t>
            </a:r>
            <a:r>
              <a:rPr lang="en-US" sz="1400" dirty="0"/>
              <a:t> S. and Mohammed Nasser, Ibrahim. (February 2019). </a:t>
            </a:r>
            <a:r>
              <a:rPr lang="en-US" sz="1400" i="1" dirty="0"/>
              <a:t>Developing Artificial Neural Network for Predicting Mobile Phone Price Range. </a:t>
            </a:r>
            <a:r>
              <a:rPr lang="en-US" sz="1400" dirty="0"/>
              <a:t>ResearchGate.  </a:t>
            </a:r>
            <a:r>
              <a:rPr lang="en-US" sz="1400" u="sng" dirty="0">
                <a:hlinkClick r:id="rId5"/>
              </a:rPr>
              <a:t>https://www.researchgate.net/publication/331398317_Developing_Artificial_Neural_Network_for_Predicting_Mobile_Phone_Price_Range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[4]	Asim, Muhammad and Khan, Zafar. (2018, March). </a:t>
            </a:r>
            <a:r>
              <a:rPr lang="en-US" sz="1400" i="1" dirty="0"/>
              <a:t>Mobile Price Class Prediction Using Machine Learning Techniques.</a:t>
            </a:r>
            <a:r>
              <a:rPr lang="en-US" sz="1400" dirty="0"/>
              <a:t> Towards Data Science. </a:t>
            </a:r>
            <a:r>
              <a:rPr lang="en-US" sz="1400" u="sng" dirty="0">
                <a:hlinkClick r:id="rId6"/>
              </a:rPr>
              <a:t>https://www.ypulse.com/article/2019/10/01/how-gen-z-millennials-are-discovering-music-on-social-media-in-2-charts/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u="sng" dirty="0"/>
              <a:t>[5] Zeman, Eric. (2020, July). </a:t>
            </a:r>
            <a:r>
              <a:rPr lang="en-US" sz="1400" i="1" u="sng" dirty="0"/>
              <a:t>Phone Prices Have Almost Doubled Over the Past Five Years. Why is That?.</a:t>
            </a:r>
            <a:r>
              <a:rPr lang="en-US" sz="1400" u="sng" dirty="0"/>
              <a:t> Android Authority. </a:t>
            </a:r>
            <a:r>
              <a:rPr lang="en-US" sz="1400" u="sng" dirty="0">
                <a:hlinkClick r:id="rId7"/>
              </a:rPr>
              <a:t>https://www.androidauthority.com/how-smartphone-prices-have-changed-1134574/</a:t>
            </a:r>
            <a:endParaRPr lang="en-US" sz="1400" dirty="0"/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[6] Sharma, Abhishek. </a:t>
            </a:r>
            <a:r>
              <a:rPr lang="en-US" sz="1400" i="1" dirty="0"/>
              <a:t>Mobile Price Classification</a:t>
            </a:r>
            <a:r>
              <a:rPr lang="en-US" sz="1400" dirty="0"/>
              <a:t>. Kaggle. </a:t>
            </a:r>
            <a:r>
              <a:rPr lang="en-US" sz="1400" u="sng" dirty="0">
                <a:hlinkClick r:id="rId8"/>
              </a:rPr>
              <a:t>https://www.kaggle.com/iabhishekofficial/mobile-price-classification</a:t>
            </a:r>
            <a:endParaRPr lang="en-US" sz="1400" dirty="0"/>
          </a:p>
          <a:p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398CE-77A0-5447-93CC-692F6CB80EAB}"/>
              </a:ext>
            </a:extLst>
          </p:cNvPr>
          <p:cNvSpPr txBox="1"/>
          <p:nvPr/>
        </p:nvSpPr>
        <p:spPr>
          <a:xfrm>
            <a:off x="1729946" y="731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80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CD23D-315A-0A47-88F2-D2C513D9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Related Work</a:t>
            </a:r>
          </a:p>
        </p:txBody>
      </p:sp>
      <p:pic>
        <p:nvPicPr>
          <p:cNvPr id="7" name="Content Placeholder 6" descr="A view of the hands of an old person holding some coins">
            <a:extLst>
              <a:ext uri="{FF2B5EF4-FFF2-40B4-BE49-F238E27FC236}">
                <a16:creationId xmlns:a16="http://schemas.microsoft.com/office/drawing/2014/main" id="{5069734F-510D-A345-9131-401AE26326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674" r="35717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5CC96-6370-E64D-B060-19403A3A2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20465" y="2194102"/>
            <a:ext cx="4140013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Nivitus</a:t>
            </a:r>
            <a:r>
              <a:rPr lang="en-US" sz="1700" baseline="30000"/>
              <a:t>2</a:t>
            </a:r>
            <a:endParaRPr lang="en-US" sz="1700"/>
          </a:p>
          <a:p>
            <a:pPr lvl="1"/>
            <a:r>
              <a:rPr lang="en-US" sz="1700"/>
              <a:t>Pandemic Phone Pricing</a:t>
            </a:r>
          </a:p>
          <a:p>
            <a:pPr lvl="1"/>
            <a:r>
              <a:rPr lang="en-US" sz="1700"/>
              <a:t>Minimal Attributes</a:t>
            </a:r>
          </a:p>
          <a:p>
            <a:pPr lvl="1"/>
            <a:r>
              <a:rPr lang="en-US" sz="1700"/>
              <a:t>No Error Testing</a:t>
            </a:r>
          </a:p>
          <a:p>
            <a:r>
              <a:rPr lang="en-US" sz="1700"/>
              <a:t>Al-Shawwa, Abu-Naser and Nasser</a:t>
            </a:r>
            <a:r>
              <a:rPr lang="en-US" sz="1700" baseline="30000"/>
              <a:t>3</a:t>
            </a:r>
            <a:endParaRPr lang="en-US" sz="1700"/>
          </a:p>
          <a:p>
            <a:pPr lvl="1"/>
            <a:r>
              <a:rPr lang="en-US" sz="1700"/>
              <a:t>Neural Network</a:t>
            </a:r>
          </a:p>
          <a:p>
            <a:pPr lvl="1"/>
            <a:r>
              <a:rPr lang="en-US" sz="1700"/>
              <a:t>Difficult Interpretability</a:t>
            </a:r>
          </a:p>
          <a:p>
            <a:pPr lvl="2"/>
            <a:r>
              <a:rPr lang="en-US" sz="1700"/>
              <a:t>We Want the Opposite</a:t>
            </a:r>
          </a:p>
          <a:p>
            <a:r>
              <a:rPr lang="en-US" sz="1700"/>
              <a:t>Asim and Khan</a:t>
            </a:r>
            <a:r>
              <a:rPr lang="en-US" sz="1700" baseline="30000"/>
              <a:t>4</a:t>
            </a:r>
            <a:endParaRPr lang="en-US" sz="1700"/>
          </a:p>
          <a:p>
            <a:pPr lvl="1"/>
            <a:r>
              <a:rPr lang="en-US" sz="1700"/>
              <a:t>Naïve Bayes and Decision Tree Classifiers</a:t>
            </a:r>
          </a:p>
          <a:p>
            <a:pPr lvl="1"/>
            <a:r>
              <a:rPr lang="en-US" sz="1700"/>
              <a:t>Inflation Ignored</a:t>
            </a:r>
          </a:p>
          <a:p>
            <a:pPr lvl="1"/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38447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150F6-BF63-664B-BA61-EA577F5A4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Proposed Work: Tools and Data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1EB69-886F-8940-91CC-01D88AD17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5096934" cy="416613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Cell Phone Hardware</a:t>
            </a:r>
          </a:p>
          <a:p>
            <a:pPr lvl="1"/>
            <a:r>
              <a:rPr lang="en-US" sz="1200" dirty="0"/>
              <a:t>Battery Power</a:t>
            </a:r>
          </a:p>
          <a:p>
            <a:pPr lvl="1"/>
            <a:r>
              <a:rPr lang="en-US" sz="1200" dirty="0"/>
              <a:t>Blue</a:t>
            </a:r>
          </a:p>
          <a:p>
            <a:pPr lvl="1"/>
            <a:r>
              <a:rPr lang="en-US" sz="1200" dirty="0"/>
              <a:t>Clock Speed</a:t>
            </a:r>
          </a:p>
          <a:p>
            <a:pPr lvl="1"/>
            <a:r>
              <a:rPr lang="en-US" sz="1200" dirty="0"/>
              <a:t>Dual Sim</a:t>
            </a:r>
          </a:p>
          <a:p>
            <a:pPr lvl="1"/>
            <a:r>
              <a:rPr lang="en-US" sz="1200" dirty="0"/>
              <a:t>Front Camera</a:t>
            </a:r>
          </a:p>
          <a:p>
            <a:pPr lvl="1"/>
            <a:r>
              <a:rPr lang="en-US" sz="1200" dirty="0"/>
              <a:t>4G</a:t>
            </a:r>
          </a:p>
          <a:p>
            <a:pPr lvl="1"/>
            <a:r>
              <a:rPr lang="en-US" sz="1200" dirty="0"/>
              <a:t>Internal Memory</a:t>
            </a:r>
          </a:p>
          <a:p>
            <a:pPr lvl="1"/>
            <a:r>
              <a:rPr lang="en-US" sz="1200" dirty="0"/>
              <a:t>Mobile Depth</a:t>
            </a:r>
          </a:p>
          <a:p>
            <a:pPr lvl="1"/>
            <a:r>
              <a:rPr lang="en-US" sz="1200" dirty="0"/>
              <a:t>Mobile Weight</a:t>
            </a:r>
          </a:p>
          <a:p>
            <a:pPr lvl="1"/>
            <a:r>
              <a:rPr lang="en-US" sz="1200" dirty="0"/>
              <a:t>Number of Cores</a:t>
            </a:r>
          </a:p>
          <a:p>
            <a:pPr lvl="1"/>
            <a:r>
              <a:rPr lang="en-US" sz="1200" dirty="0"/>
              <a:t>Primary Camera</a:t>
            </a:r>
          </a:p>
          <a:p>
            <a:pPr lvl="1"/>
            <a:r>
              <a:rPr lang="en-US" sz="1200" dirty="0"/>
              <a:t>Pixel height</a:t>
            </a:r>
          </a:p>
          <a:p>
            <a:pPr lvl="1"/>
            <a:r>
              <a:rPr lang="en-US" sz="1200" dirty="0"/>
              <a:t>Pixel Width</a:t>
            </a:r>
          </a:p>
          <a:p>
            <a:pPr lvl="1"/>
            <a:r>
              <a:rPr lang="en-US" sz="1200" dirty="0"/>
              <a:t>RAM</a:t>
            </a:r>
          </a:p>
          <a:p>
            <a:pPr lvl="1"/>
            <a:r>
              <a:rPr lang="en-US" sz="1200" dirty="0"/>
              <a:t>Screen Height</a:t>
            </a:r>
          </a:p>
          <a:p>
            <a:pPr lvl="1"/>
            <a:r>
              <a:rPr lang="en-US" sz="1200" dirty="0"/>
              <a:t>Screen Width</a:t>
            </a:r>
          </a:p>
          <a:p>
            <a:pPr lvl="1"/>
            <a:r>
              <a:rPr lang="en-US" sz="1200" dirty="0"/>
              <a:t>Talk Time</a:t>
            </a:r>
          </a:p>
          <a:p>
            <a:pPr lvl="1"/>
            <a:r>
              <a:rPr lang="en-US" sz="1200" dirty="0"/>
              <a:t>3G</a:t>
            </a:r>
          </a:p>
          <a:p>
            <a:pPr lvl="1"/>
            <a:r>
              <a:rPr lang="en-US" sz="1200" dirty="0"/>
              <a:t>Touch Screen</a:t>
            </a:r>
          </a:p>
          <a:p>
            <a:pPr lvl="1"/>
            <a:r>
              <a:rPr lang="en-US" sz="1200" dirty="0" err="1"/>
              <a:t>Wifi</a:t>
            </a:r>
            <a:endParaRPr lang="en-US" sz="1200" dirty="0"/>
          </a:p>
          <a:p>
            <a:pPr lvl="1"/>
            <a:r>
              <a:rPr lang="en-US" sz="1200" dirty="0"/>
              <a:t>Price Range (Response)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0A1BE-558F-1D44-861A-CA8A725F8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88301" y="2991193"/>
            <a:ext cx="3801076" cy="164014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Analysis Using Python</a:t>
            </a:r>
          </a:p>
          <a:p>
            <a:r>
              <a:rPr lang="en-US" sz="2000" dirty="0"/>
              <a:t>Data Set</a:t>
            </a:r>
          </a:p>
          <a:p>
            <a:pPr lvl="1"/>
            <a:r>
              <a:rPr lang="en-US" sz="2000" dirty="0" err="1"/>
              <a:t>Absihek</a:t>
            </a:r>
            <a:r>
              <a:rPr lang="en-US" sz="2000" dirty="0"/>
              <a:t> Sharma </a:t>
            </a:r>
          </a:p>
          <a:p>
            <a:pPr lvl="1"/>
            <a:r>
              <a:rPr lang="en-US" sz="2000" dirty="0"/>
              <a:t>Kaggle</a:t>
            </a:r>
          </a:p>
        </p:txBody>
      </p: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86538612-CE1A-4746-AD27-F60E3AE87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49" y="2310938"/>
            <a:ext cx="3350635" cy="335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87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770D5-3E13-7B43-8B76-5672E9FE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Understanding</a:t>
            </a: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4DCC2-C765-6A4A-8470-5CC8F626D9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Overview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2000 Observations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14 Continuous and 7 Categorical Variables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7 Binary Categories</a:t>
            </a:r>
          </a:p>
          <a:p>
            <a:pPr lvl="1"/>
            <a:endParaRPr lang="en-US" sz="1300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</a:rPr>
              <a:t>Response Variable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Price Range</a:t>
            </a:r>
          </a:p>
          <a:p>
            <a:pPr lvl="2"/>
            <a:r>
              <a:rPr lang="en-US" sz="900" dirty="0">
                <a:solidFill>
                  <a:schemeClr val="bg1"/>
                </a:solidFill>
              </a:rPr>
              <a:t>Low</a:t>
            </a:r>
          </a:p>
          <a:p>
            <a:pPr lvl="2"/>
            <a:r>
              <a:rPr lang="en-US" sz="900" dirty="0">
                <a:solidFill>
                  <a:schemeClr val="bg1"/>
                </a:solidFill>
              </a:rPr>
              <a:t>Below Average</a:t>
            </a:r>
          </a:p>
          <a:p>
            <a:pPr lvl="2"/>
            <a:r>
              <a:rPr lang="en-US" sz="900" dirty="0">
                <a:solidFill>
                  <a:schemeClr val="bg1"/>
                </a:solidFill>
              </a:rPr>
              <a:t>Above Average</a:t>
            </a:r>
          </a:p>
          <a:p>
            <a:pPr lvl="2"/>
            <a:r>
              <a:rPr lang="en-US" sz="900" dirty="0">
                <a:solidFill>
                  <a:schemeClr val="bg1"/>
                </a:solidFill>
              </a:rPr>
              <a:t>high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500 Each</a:t>
            </a:r>
          </a:p>
          <a:p>
            <a:r>
              <a:rPr lang="en-US" sz="1700" dirty="0">
                <a:solidFill>
                  <a:schemeClr val="bg1"/>
                </a:solidFill>
              </a:rPr>
              <a:t>Data Speed Capacity (Graph on Right)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Uneven Levels	</a:t>
            </a:r>
            <a:endParaRPr lang="en-US" sz="100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</a:rPr>
              <a:t>Split 70/10/20 for train, validation and tests set</a:t>
            </a:r>
          </a:p>
          <a:p>
            <a:r>
              <a:rPr lang="en-US" sz="1700" dirty="0">
                <a:solidFill>
                  <a:schemeClr val="bg1"/>
                </a:solidFill>
              </a:rPr>
              <a:t>Metric: Accuracy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Want to be as accurate as possible</a:t>
            </a:r>
          </a:p>
          <a:p>
            <a:r>
              <a:rPr lang="en-US" sz="2100" dirty="0">
                <a:solidFill>
                  <a:schemeClr val="bg1"/>
                </a:solidFill>
              </a:rPr>
              <a:t>Warehousing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Two csv files</a:t>
            </a:r>
          </a:p>
        </p:txBody>
      </p:sp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BCC1B584-BA56-9A4D-9C38-7728E8DBF5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468877"/>
            <a:ext cx="5851329" cy="392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2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50CDD-2148-CF45-890F-45CB01DC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Continuous Correlation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CBEBC-D771-6C41-A3AC-4FE709DAED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Front Camera and Primary Camera Highly Correlated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Makes sense for both Cameras to be Similar Quality</a:t>
            </a:r>
          </a:p>
          <a:p>
            <a:r>
              <a:rPr lang="en-US" sz="2000" dirty="0">
                <a:solidFill>
                  <a:schemeClr val="bg1"/>
                </a:solidFill>
              </a:rPr>
              <a:t>Pixel Width and Pixel Height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Expected Correlation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1059DFD-674D-5F4B-AE4B-46E6AC23FD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40" y="858779"/>
            <a:ext cx="6228276" cy="5140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332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Pixel Height and Pixel Width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Minimal Pixel Width is 500</a:t>
            </a:r>
          </a:p>
          <a:p>
            <a:r>
              <a:rPr lang="en-US" sz="2000" dirty="0">
                <a:solidFill>
                  <a:schemeClr val="bg1"/>
                </a:solidFill>
              </a:rPr>
              <a:t>Height &gt;= Width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Usual Pixel Resolution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1280 x 1024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1920 x 1080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2560 x 1440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Content Placeholder 9" descr="Arrow&#10;&#10;Description automatically generated">
            <a:extLst>
              <a:ext uri="{FF2B5EF4-FFF2-40B4-BE49-F238E27FC236}">
                <a16:creationId xmlns:a16="http://schemas.microsoft.com/office/drawing/2014/main" id="{41211222-D256-E641-8B32-2D6880C918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661" y="1290167"/>
            <a:ext cx="6652339" cy="4277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201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Price Range vs Battery Power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Primary Camera &gt;= Front Camera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Confirms hypothesis Primary Camera &gt; Front Camera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Background pattern&#10;&#10;Description automatically generated">
            <a:extLst>
              <a:ext uri="{FF2B5EF4-FFF2-40B4-BE49-F238E27FC236}">
                <a16:creationId xmlns:a16="http://schemas.microsoft.com/office/drawing/2014/main" id="{5D205CC0-2271-0C4F-83C2-19D91EF3B6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146" y="1546167"/>
            <a:ext cx="6137644" cy="4102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2498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D89C-DF7D-7248-ABC4-FDEBF8DC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Primary Camer</a:t>
            </a:r>
            <a:r>
              <a:rPr lang="en-US" sz="3600" dirty="0">
                <a:solidFill>
                  <a:schemeClr val="bg1"/>
                </a:solidFill>
              </a:rPr>
              <a:t>a and Face Camera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382CB-9B50-2C47-BA92-60D5A3BB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Important, regardless of location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Dual Sim Cards less  Prevalent in Higher Priced Devices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Smart Phones Store Data without Sims</a:t>
            </a:r>
          </a:p>
          <a:p>
            <a:r>
              <a:rPr lang="en-US" sz="2000" dirty="0">
                <a:solidFill>
                  <a:schemeClr val="bg1"/>
                </a:solidFill>
              </a:rPr>
              <a:t>Higher Prices = More Battery Power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Lower Prices = Less Battery Power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3" name="Content Placeholder 12" descr="Chart, line chart&#10;&#10;Description automatically generated">
            <a:extLst>
              <a:ext uri="{FF2B5EF4-FFF2-40B4-BE49-F238E27FC236}">
                <a16:creationId xmlns:a16="http://schemas.microsoft.com/office/drawing/2014/main" id="{F648A2C3-7E24-8B43-B7A1-0FCE99E486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176" y="1249333"/>
            <a:ext cx="6187440" cy="4359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8986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926</Words>
  <Application>Microsoft Macintosh PowerPoint</Application>
  <PresentationFormat>Widescreen</PresentationFormat>
  <Paragraphs>186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gd</vt:lpstr>
      <vt:lpstr>Why Study Cell Phone Features?</vt:lpstr>
      <vt:lpstr>Related Work</vt:lpstr>
      <vt:lpstr>Proposed Work: Tools and Data Attribute</vt:lpstr>
      <vt:lpstr>Data Understanding</vt:lpstr>
      <vt:lpstr>Continuous Correlation</vt:lpstr>
      <vt:lpstr>Pixel Height and Pixel Width</vt:lpstr>
      <vt:lpstr>Price Range vs Battery Power</vt:lpstr>
      <vt:lpstr>Primary Camera and Face Camera</vt:lpstr>
      <vt:lpstr>Price Range and Clock Speed</vt:lpstr>
      <vt:lpstr>Price Range and Clock Speed</vt:lpstr>
      <vt:lpstr>Price Range and Touch Screen Capability</vt:lpstr>
      <vt:lpstr>Model Training and Candidates</vt:lpstr>
      <vt:lpstr>Feature Importance</vt:lpstr>
      <vt:lpstr>Validation Set Test</vt:lpstr>
      <vt:lpstr>Final Model</vt:lpstr>
      <vt:lpstr>Evaluation</vt:lpstr>
      <vt:lpstr>Discussion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Music Popularity Trends</dc:title>
  <dc:creator>Donavin ODay</dc:creator>
  <cp:lastModifiedBy>Donavin ODay</cp:lastModifiedBy>
  <cp:revision>14</cp:revision>
  <dcterms:created xsi:type="dcterms:W3CDTF">2022-01-23T20:23:52Z</dcterms:created>
  <dcterms:modified xsi:type="dcterms:W3CDTF">2022-02-22T17:43:07Z</dcterms:modified>
</cp:coreProperties>
</file>